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74" r:id="rId9"/>
    <p:sldId id="269" r:id="rId10"/>
    <p:sldId id="270" r:id="rId11"/>
    <p:sldId id="258" r:id="rId12"/>
    <p:sldId id="271" r:id="rId13"/>
    <p:sldId id="272" r:id="rId14"/>
    <p:sldId id="273" r:id="rId15"/>
    <p:sldId id="275" r:id="rId16"/>
    <p:sldId id="267" r:id="rId17"/>
    <p:sldId id="268" r:id="rId18"/>
  </p:sldIdLst>
  <p:sldSz cx="14630400" cy="8229600"/>
  <p:notesSz cx="8229600" cy="14630400"/>
  <p:embeddedFontLst>
    <p:embeddedFont>
      <p:font typeface="Montserrat" panose="020B0600000101010101" charset="-127"/>
      <p:regular r:id="rId20"/>
    </p:embeddedFont>
    <p:embeddedFont>
      <p:font typeface="Tomorrow" panose="020B0600000101010101" charset="0"/>
      <p:regular r:id="rId21"/>
    </p:embeddedFont>
    <p:embeddedFont>
      <p:font typeface="Tomorrow Semi Bold" panose="020B0600000101010101" charset="0"/>
      <p:regular r:id="rId22"/>
    </p:embeddedFont>
    <p:embeddedFont>
      <p:font typeface="맑은 고딕" panose="020B0503020000020004" pitchFamily="50" charset="-127"/>
      <p:regular r:id="rId23"/>
      <p:bold r:id="rId24"/>
    </p:embeddedFont>
    <p:embeddedFont>
      <p:font typeface="맑은 고딕 Semilight" panose="020B0502040204020203" pitchFamily="50" charset="-127"/>
      <p:regular r:id="rId25"/>
    </p:embeddedFont>
    <p:embeddedFont>
      <p:font typeface="함초롬돋움" panose="020B0604000101010101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0" autoAdjust="0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84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51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61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4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CF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26185" y="1467222"/>
            <a:ext cx="53966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540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사회복지과</a:t>
            </a:r>
            <a:r>
              <a:rPr lang="en-US" sz="54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안내</a:t>
            </a:r>
            <a:endParaRPr lang="en-US" sz="5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11381" y="2391589"/>
            <a:ext cx="7744282" cy="3446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안녕하세요, 미래의 사회복지사 여러분!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서정대학교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사회복지과에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ko-KR" alt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오신 여러분을 환영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합니다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. 우리 학과는 여러분의 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꿈을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실현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시키고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사회에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긍정적인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변화를 가져올 수 있는 역량 있는 사회복지 전문가를 양성하는 것을 목표로 하고 있습니다.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우리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학과의 특징, 교육과정, 그리고 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여러분이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ko-KR" alt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취득 할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수 있는 다양한 기회에 대해 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자세히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ko-KR" alt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알아보</a:t>
            </a:r>
            <a:r>
              <a:rPr lang="en-US" sz="25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겠습니다</a:t>
            </a:r>
            <a:r>
              <a:rPr lang="en-US" sz="25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.</a:t>
            </a:r>
            <a:endParaRPr lang="en-US" sz="25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AF91CF4-FAD9-499E-8366-F4756E3B6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052" y="6762378"/>
            <a:ext cx="3104940" cy="9197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410420"/>
            <a:ext cx="855392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1) </a:t>
            </a:r>
            <a:r>
              <a:rPr lang="en-US" sz="4450" dirty="0" err="1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직장인의</a:t>
            </a:r>
            <a:r>
              <a:rPr lang="en-US" sz="445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 재직증명서와 4대보험 서류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재직증명서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4237434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직장인은 회사에서 발급받은 재직증명서를 제출해야 합니다. 이 증명서는 해당 회사에 재직 중임을 증명하는 중요한 서류입니다.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71028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4대보험 가입내역 확인서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12926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4대보험 가입내역 확인서는 국민연금, 건강보험, 고용보험, 산재보험 가입 여부를 확인하는 서류입니다. 직장인은 해당 서류를 통해 4대보험 가입 여부를 증명할 수 있습니다.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67543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전년도 원천징수영수증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67543" y="4237434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전년도 원천징수영수증은 직장인이 지난해 납부한 세금을 확인하는 중요한 서류입니다. 이 서류는 소득세 신고 시 필요한 서류입니다.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19414" y="1829753"/>
            <a:ext cx="1083135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2) </a:t>
            </a:r>
            <a:r>
              <a:rPr lang="en-US" sz="4450" dirty="0" err="1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사업자의</a:t>
            </a:r>
            <a:r>
              <a:rPr lang="en-US" sz="445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 사업자등록증명원과 부가가치세 서류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Shape 1"/>
          <p:cNvSpPr/>
          <p:nvPr/>
        </p:nvSpPr>
        <p:spPr>
          <a:xfrm>
            <a:off x="2221349" y="3467457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2404467" y="3540085"/>
            <a:ext cx="12108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1</a:t>
            </a:r>
            <a:endParaRPr lang="en-US" sz="2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 3"/>
          <p:cNvSpPr/>
          <p:nvPr/>
        </p:nvSpPr>
        <p:spPr>
          <a:xfrm>
            <a:off x="2947213" y="35247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사업자등록증명원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2925366" y="3953589"/>
            <a:ext cx="3035141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사업자등록증명원은</a:t>
            </a: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 사업자임을 증명하는 중요한 서류입니다. 이 서류는 사업을 시작하기 위한 필수 서류입니다.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177082" y="3467457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6324957" y="3540085"/>
            <a:ext cx="19157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2</a:t>
            </a:r>
            <a:endParaRPr lang="en-US" sz="2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81098" y="3467457"/>
            <a:ext cx="3035141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부가가치세 과세표준증명원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881098" y="4309824"/>
            <a:ext cx="3035141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부가가치세 과세표준증명원은 사업자가 부가가치세를 납부한 내역을 증명하는 서류입니다. 이 서류는 사업자의 매출 및 세금 납부 상황을 확인하는 데 필요합니다.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0132814" y="3467457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10284143" y="3540085"/>
            <a:ext cx="18466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3</a:t>
            </a:r>
            <a:endParaRPr lang="en-US" sz="2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836831" y="346745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납부내역증명원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836831" y="3953589"/>
            <a:ext cx="3035141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납부내역증명원은 사업자가 세금을 납부한 내역을 증명하는 서류입니다. 부가가치세 과세표준증명원과 마찬가지로 사업자의 세금 납부 상황을 확인하는 데 사용됩니다.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3540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957393"/>
            <a:ext cx="820912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3) </a:t>
            </a:r>
            <a:r>
              <a:rPr lang="en-US" sz="4450" dirty="0" err="1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군인의</a:t>
            </a:r>
            <a:r>
              <a:rPr lang="en-US" sz="445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 복무확인서와 건강보험 서류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3995023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2124" y="475321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복무확인서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8309" y="5239345"/>
            <a:ext cx="415456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복무확인서는 군인이 군 복무를 마쳤음을 증명하는 서류입니다. 군인은 해당 서류를 통해 군 복무 경력을 증명할 수 있습니다.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798" y="3995023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37798" y="4753213"/>
            <a:ext cx="288464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건강보험자격득실확인서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 4"/>
          <p:cNvSpPr/>
          <p:nvPr/>
        </p:nvSpPr>
        <p:spPr>
          <a:xfrm>
            <a:off x="5237798" y="5239345"/>
            <a:ext cx="4154686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건강보험자격득실확인서는 군인의 건강보험 가입 및 탈퇴 여부를 확인하는 서류입니다. 군인은 해당 서류를 통해 건강보험 가입 여부를 증명할 수 있습니다.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405" y="3995023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405" y="475321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전년도 원천징수영수증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717405" y="5239345"/>
            <a:ext cx="415456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전년도 원천징수영수증은 군인이 지난해 납부한 세금을 확인하는 중요한 서류입니다. 이 서류는 소득세 신고 시 필요한 서류입니다.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21349" y="993279"/>
            <a:ext cx="674965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80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4) </a:t>
            </a:r>
            <a:r>
              <a:rPr lang="en-US" sz="48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이직자의</a:t>
            </a:r>
            <a:r>
              <a:rPr lang="en-US" sz="480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 서류와 이직 유형 내</a:t>
            </a:r>
            <a:endParaRPr lang="en-US" sz="4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Shape 1"/>
          <p:cNvSpPr/>
          <p:nvPr/>
        </p:nvSpPr>
        <p:spPr>
          <a:xfrm>
            <a:off x="2531031" y="2228969"/>
            <a:ext cx="30480" cy="4809292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5" name="Shape 2"/>
          <p:cNvSpPr/>
          <p:nvPr/>
        </p:nvSpPr>
        <p:spPr>
          <a:xfrm>
            <a:off x="2759512" y="2701171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6" name="Shape 3"/>
          <p:cNvSpPr/>
          <p:nvPr/>
        </p:nvSpPr>
        <p:spPr>
          <a:xfrm>
            <a:off x="2302550" y="2472690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2485668" y="2545318"/>
            <a:ext cx="12108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1</a:t>
            </a:r>
            <a:endParaRPr lang="en-US" sz="2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37848" y="2445544"/>
            <a:ext cx="1013424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단순 이직(3개월)  - 이직심의신청서, 위탁교육계약 협약서, 재직증명서, 직장 4대보험 가입내역확인서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Shape 6"/>
          <p:cNvSpPr/>
          <p:nvPr/>
        </p:nvSpPr>
        <p:spPr>
          <a:xfrm>
            <a:off x="2759512" y="3697605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0" name="Shape 7"/>
          <p:cNvSpPr/>
          <p:nvPr/>
        </p:nvSpPr>
        <p:spPr>
          <a:xfrm>
            <a:off x="2302550" y="3469124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2450425" y="3541752"/>
            <a:ext cx="19157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2</a:t>
            </a:r>
            <a:endParaRPr lang="en-US" sz="2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 9"/>
          <p:cNvSpPr/>
          <p:nvPr/>
        </p:nvSpPr>
        <p:spPr>
          <a:xfrm>
            <a:off x="3737848" y="3441978"/>
            <a:ext cx="1013424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구조조정 등(6개월) - 구조조정 도산 확인서, 이직 심의 신청서, 재직 증명서, 직장 4대보험 가입내역확인서,  위탁 교육 계약(협약)서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2759512" y="5040749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4" name="Shape 11"/>
          <p:cNvSpPr/>
          <p:nvPr/>
        </p:nvSpPr>
        <p:spPr>
          <a:xfrm>
            <a:off x="2302550" y="4812268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5" name="Text 12"/>
          <p:cNvSpPr/>
          <p:nvPr/>
        </p:nvSpPr>
        <p:spPr>
          <a:xfrm>
            <a:off x="2453878" y="4884896"/>
            <a:ext cx="18466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3</a:t>
            </a:r>
            <a:endParaRPr lang="en-US" sz="2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3737848" y="4785122"/>
            <a:ext cx="1013424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직장인 -&gt; 사업자 - 이직 심의 신청서, 사업자등록증명원, 납부내역 증명원/부가가치세과세표준증명원 中 택,  위탁 교육 계약(협약)서, 전년도 원천징수 영수증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2759512" y="6383893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8" name="Shape 15"/>
          <p:cNvSpPr/>
          <p:nvPr/>
        </p:nvSpPr>
        <p:spPr>
          <a:xfrm>
            <a:off x="2302550" y="6155412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9" name="Text 16"/>
          <p:cNvSpPr/>
          <p:nvPr/>
        </p:nvSpPr>
        <p:spPr>
          <a:xfrm>
            <a:off x="2442805" y="6228040"/>
            <a:ext cx="206931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4</a:t>
            </a:r>
            <a:endParaRPr lang="en-US" sz="2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3737848" y="6128266"/>
            <a:ext cx="1013424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사업자 -&gt; 직장인 - 이직심의신청서, 재직증명서, 4대보험가입내역확인서,  위탁교육계약(협약)서, 납부내역증명원/부가가치세과세표준증명원 中 택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4718" y="576797"/>
            <a:ext cx="8901023" cy="536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400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5) </a:t>
            </a:r>
            <a:r>
              <a:rPr lang="en-US" sz="40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직장인과</a:t>
            </a:r>
            <a:r>
              <a:rPr lang="en-US" sz="400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 사업자의 전환 시 필요 서류</a:t>
            </a:r>
            <a:endParaRPr lang="en-US" sz="4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09" y="1428988"/>
            <a:ext cx="1335286" cy="12143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06917" y="2030611"/>
            <a:ext cx="72271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1</a:t>
            </a:r>
            <a:endParaRPr 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73811" y="1722596"/>
            <a:ext cx="2146935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이직심의신청서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 3"/>
          <p:cNvSpPr/>
          <p:nvPr/>
        </p:nvSpPr>
        <p:spPr>
          <a:xfrm>
            <a:off x="4773811" y="2088713"/>
            <a:ext cx="8213527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이직심의 신청서는 직장인이 사업자로 전환할 때 필요한 서류입니다. 이 서류는 이직의 목적과 계획을 명확히 밝혀야 합니다.</a:t>
            </a:r>
            <a:endParaRPr lang="en-US" sz="12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51415" y="2654141"/>
            <a:ext cx="9367242" cy="11430"/>
          </a:xfrm>
          <a:prstGeom prst="roundRect">
            <a:avLst>
              <a:gd name="adj" fmla="val 1284784"/>
            </a:avLst>
          </a:prstGeom>
          <a:solidFill>
            <a:srgbClr val="C1C3D0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707" y="2684026"/>
            <a:ext cx="2670691" cy="121431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85962" y="3128010"/>
            <a:ext cx="114181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2</a:t>
            </a:r>
            <a:endParaRPr 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441513" y="2977634"/>
            <a:ext cx="2146935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사업자등록증명원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441513" y="3343751"/>
            <a:ext cx="7442359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사업자등록증명원은 사업자임을 증명하는 중요한 서류입니다. 이 서류는 사업을 시작하기 위한 필수 서류입니다.</a:t>
            </a:r>
            <a:endParaRPr lang="en-US" sz="12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319117" y="3909179"/>
            <a:ext cx="8699540" cy="11430"/>
          </a:xfrm>
          <a:prstGeom prst="roundRect">
            <a:avLst>
              <a:gd name="adj" fmla="val 1284784"/>
            </a:avLst>
          </a:prstGeom>
          <a:solidFill>
            <a:srgbClr val="C1C3D0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004" y="3939064"/>
            <a:ext cx="4005977" cy="121431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87867" y="4383048"/>
            <a:ext cx="11013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3</a:t>
            </a:r>
            <a:endParaRPr 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6109097" y="4102179"/>
            <a:ext cx="3894773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납부내역증명원/부가가치세 과세표준증명원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109097" y="4468297"/>
            <a:ext cx="7787164" cy="521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납부내역증명원 또는 부가가치세 과세표준증명원은 사업자가 세금을 납부한 내역을 증명하는 서류입니다. 이 서류는 사업자의 세금 납부 상황을 확인하는 데 필요합니다.</a:t>
            </a:r>
            <a:endParaRPr lang="en-US" sz="12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986701" y="5164217"/>
            <a:ext cx="8031956" cy="11430"/>
          </a:xfrm>
          <a:prstGeom prst="roundRect">
            <a:avLst>
              <a:gd name="adj" fmla="val 1284784"/>
            </a:avLst>
          </a:prstGeom>
          <a:solidFill>
            <a:srgbClr val="C1C3D0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302" y="5194102"/>
            <a:ext cx="5341382" cy="121431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81318" y="5638086"/>
            <a:ext cx="123349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4</a:t>
            </a:r>
            <a:endParaRPr 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776799" y="5357217"/>
            <a:ext cx="2146935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위탁교육계약(협약)서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776799" y="5723334"/>
            <a:ext cx="7119461" cy="521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위탁교육계약(협약)서는 직장인이 사업자로 전환할 때, 교육 기관과의 교육 계약을 증명하는 서류입니다. 이 서류는 교육 과정 및 내용을 명확히 밝혀야 합니다.</a:t>
            </a:r>
            <a:endParaRPr lang="en-US" sz="12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6654403" y="6419255"/>
            <a:ext cx="7364254" cy="11430"/>
          </a:xfrm>
          <a:prstGeom prst="roundRect">
            <a:avLst>
              <a:gd name="adj" fmla="val 1284784"/>
            </a:avLst>
          </a:prstGeom>
          <a:solidFill>
            <a:srgbClr val="C1C3D0"/>
          </a:solidFill>
          <a:ln/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718" y="6449139"/>
            <a:ext cx="6676668" cy="1214318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88105" y="6893123"/>
            <a:ext cx="109895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5</a:t>
            </a:r>
            <a:endParaRPr 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7444502" y="6612255"/>
            <a:ext cx="2146935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전년도 원천징수영수증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7444502" y="6978372"/>
            <a:ext cx="6451759" cy="521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전년도 원천징수영수증은 직장인이 지난해 납부한 세금을 확인하는 중요한 서류입니다. 이 서류는 소득세 신고 시 필요한 서류입니다.</a:t>
            </a:r>
            <a:endParaRPr lang="en-US" sz="12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89" y="1949488"/>
            <a:ext cx="133875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altLang="ko-KR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7. 2025</a:t>
            </a:r>
            <a:r>
              <a:rPr lang="ko-KR" alt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학년도 사회복지과 신입생을 위한 예비 학교 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78049" y="3007501"/>
            <a:ext cx="13163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7C1D0C-250F-4F2F-BEE2-4443483A30F1}"/>
              </a:ext>
            </a:extLst>
          </p:cNvPr>
          <p:cNvGrpSpPr/>
          <p:nvPr/>
        </p:nvGrpSpPr>
        <p:grpSpPr>
          <a:xfrm>
            <a:off x="791049" y="4783711"/>
            <a:ext cx="13042701" cy="2701584"/>
            <a:chOff x="793790" y="4311848"/>
            <a:chExt cx="13042701" cy="2826545"/>
          </a:xfrm>
        </p:grpSpPr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90" y="4311848"/>
              <a:ext cx="4347567" cy="907256"/>
            </a:xfrm>
            <a:prstGeom prst="rect">
              <a:avLst/>
            </a:prstGeom>
          </p:spPr>
        </p:pic>
        <p:sp>
          <p:nvSpPr>
            <p:cNvPr id="6" name="Text 2"/>
            <p:cNvSpPr/>
            <p:nvPr/>
          </p:nvSpPr>
          <p:spPr>
            <a:xfrm>
              <a:off x="1020604" y="5559266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ko-KR" altLang="en-US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수강신청</a:t>
              </a:r>
              <a:r>
                <a:rPr lang="en-US" altLang="ko-KR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및</a:t>
              </a:r>
              <a:r>
                <a:rPr lang="en-US" altLang="ko-KR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교재</a:t>
              </a:r>
              <a:r>
                <a:rPr lang="en-US" altLang="ko-KR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배분</a:t>
              </a:r>
              <a:endParaRPr lang="en-US" sz="2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 3"/>
            <p:cNvSpPr/>
            <p:nvPr/>
          </p:nvSpPr>
          <p:spPr>
            <a:xfrm>
              <a:off x="1020604" y="6049685"/>
              <a:ext cx="3893939" cy="10887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8" name="Image 2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1357" y="4311848"/>
              <a:ext cx="4347567" cy="907256"/>
            </a:xfrm>
            <a:prstGeom prst="rect">
              <a:avLst/>
            </a:prstGeom>
          </p:spPr>
        </p:pic>
        <p:sp>
          <p:nvSpPr>
            <p:cNvPr id="9" name="Text 4"/>
            <p:cNvSpPr/>
            <p:nvPr/>
          </p:nvSpPr>
          <p:spPr>
            <a:xfrm>
              <a:off x="5368171" y="5559266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ko-KR" altLang="en-US" sz="220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 Semi Bold" pitchFamily="34" charset="-120"/>
                </a:rPr>
                <a:t>점심식사</a:t>
              </a:r>
              <a:endParaRPr lang="en-US" sz="2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" name="Text 5"/>
            <p:cNvSpPr/>
            <p:nvPr/>
          </p:nvSpPr>
          <p:spPr>
            <a:xfrm>
              <a:off x="5380571" y="6049685"/>
              <a:ext cx="3893939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2850"/>
                </a:lnSpc>
              </a:pP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학우들과 도시락 먹으며 </a:t>
              </a:r>
              <a:r>
                <a:rPr lang="ko-KR" altLang="en-US" sz="1750" dirty="0" err="1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친해지기</a:t>
              </a: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11" name="Image 3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8924" y="4311848"/>
              <a:ext cx="4347567" cy="907256"/>
            </a:xfrm>
            <a:prstGeom prst="rect">
              <a:avLst/>
            </a:prstGeom>
          </p:spPr>
        </p:pic>
        <p:sp>
          <p:nvSpPr>
            <p:cNvPr id="12" name="Text 6"/>
            <p:cNvSpPr/>
            <p:nvPr/>
          </p:nvSpPr>
          <p:spPr>
            <a:xfrm>
              <a:off x="9715738" y="5559266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ko-KR" altLang="en-US" sz="2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특강</a:t>
              </a:r>
              <a:endParaRPr lang="en-US" sz="2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3" name="Text 7"/>
            <p:cNvSpPr/>
            <p:nvPr/>
          </p:nvSpPr>
          <p:spPr>
            <a:xfrm>
              <a:off x="9715738" y="6049685"/>
              <a:ext cx="3893939" cy="108870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생성형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AI (Chat-GPT)</a:t>
              </a:r>
              <a:b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</a:b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활용으로 과제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,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발표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,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시험 준비 하기</a:t>
              </a: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9" name="Text 5">
              <a:extLst>
                <a:ext uri="{FF2B5EF4-FFF2-40B4-BE49-F238E27FC236}">
                  <a16:creationId xmlns:a16="http://schemas.microsoft.com/office/drawing/2014/main" id="{62766947-9AD8-4305-A1E1-42B3B27A3A40}"/>
                </a:ext>
              </a:extLst>
            </p:cNvPr>
            <p:cNvSpPr/>
            <p:nvPr/>
          </p:nvSpPr>
          <p:spPr>
            <a:xfrm>
              <a:off x="940773" y="6018373"/>
              <a:ext cx="3893939" cy="7258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2850"/>
                </a:lnSpc>
              </a:pP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1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조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-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수강신청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, LMS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수업 수강방법</a:t>
              </a:r>
              <a:endParaRPr lang="en-US" altLang="ko-KR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endParaRPr>
            </a:p>
            <a:p>
              <a:pPr>
                <a:lnSpc>
                  <a:spcPts val="2850"/>
                </a:lnSpc>
              </a:pP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–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교재 배분</a:t>
              </a: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5" name="Text 2">
            <a:extLst>
              <a:ext uri="{FF2B5EF4-FFF2-40B4-BE49-F238E27FC236}">
                <a16:creationId xmlns:a16="http://schemas.microsoft.com/office/drawing/2014/main" id="{CE2565E8-395A-4EA2-AA39-F649D77266BC}"/>
              </a:ext>
            </a:extLst>
          </p:cNvPr>
          <p:cNvSpPr/>
          <p:nvPr/>
        </p:nvSpPr>
        <p:spPr>
          <a:xfrm>
            <a:off x="791049" y="2877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금요반</a:t>
            </a:r>
            <a:r>
              <a:rPr 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- 2</a:t>
            </a:r>
            <a:r>
              <a:rPr lang="ko-KR" alt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월 </a:t>
            </a:r>
            <a:r>
              <a:rPr lang="en-US" altLang="ko-KR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21</a:t>
            </a:r>
            <a:r>
              <a:rPr lang="ko-KR" alt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일 </a:t>
            </a:r>
            <a:r>
              <a:rPr lang="en-US" altLang="ko-KR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10</a:t>
            </a:r>
            <a:r>
              <a:rPr lang="ko-KR" alt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시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E3089FB9-A1A8-4D6A-93A9-219BA0116CA9}"/>
              </a:ext>
            </a:extLst>
          </p:cNvPr>
          <p:cNvSpPr/>
          <p:nvPr/>
        </p:nvSpPr>
        <p:spPr>
          <a:xfrm>
            <a:off x="791049" y="343303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ko-KR" alt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금요반</a:t>
            </a: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학생들을 위한 예비학교를 준비합니다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96E9264B-9BD7-4715-BD0D-99E353F8639E}"/>
              </a:ext>
            </a:extLst>
          </p:cNvPr>
          <p:cNvSpPr/>
          <p:nvPr/>
        </p:nvSpPr>
        <p:spPr>
          <a:xfrm>
            <a:off x="7596780" y="28518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토요반</a:t>
            </a:r>
            <a:r>
              <a:rPr 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- 2</a:t>
            </a:r>
            <a:r>
              <a:rPr lang="ko-KR" alt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월 </a:t>
            </a:r>
            <a:r>
              <a:rPr lang="en-US" altLang="ko-KR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22</a:t>
            </a:r>
            <a:r>
              <a:rPr lang="ko-KR" alt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일 </a:t>
            </a:r>
            <a:r>
              <a:rPr lang="en-US" altLang="ko-KR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10</a:t>
            </a:r>
            <a:r>
              <a:rPr lang="ko-KR" altLang="en-US" sz="220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시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FC0C6B1B-EE9E-45F6-BD62-D222F1F54989}"/>
              </a:ext>
            </a:extLst>
          </p:cNvPr>
          <p:cNvSpPr/>
          <p:nvPr/>
        </p:nvSpPr>
        <p:spPr>
          <a:xfrm>
            <a:off x="7596779" y="3433030"/>
            <a:ext cx="63777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ko-KR" altLang="en-US" sz="17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토요반을</a:t>
            </a:r>
            <a:r>
              <a:rPr lang="ko-KR" altLang="en-US" sz="17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선택한 학생들을 위한 예비학교를 준비합니다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C134310D-FC4A-4424-9BBC-CD4BA6BD87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84" b="52223"/>
          <a:stretch/>
        </p:blipFill>
        <p:spPr>
          <a:xfrm>
            <a:off x="9599" y="-111707"/>
            <a:ext cx="14630400" cy="19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46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889504"/>
            <a:ext cx="97956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서정대학교 사회복지과와 </a:t>
            </a:r>
            <a:r>
              <a:rPr lang="en-US" sz="44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함께</a:t>
            </a: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</a:t>
            </a:r>
            <a:r>
              <a:rPr lang="en-US" sz="44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성장</a:t>
            </a:r>
            <a:r>
              <a:rPr lang="ko-KR" alt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합시다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89" y="1812960"/>
            <a:ext cx="13042821" cy="2805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서정대학교 사회복지과는 여러분의 꿈을 실현시키기 위한 최적의 선택입니다.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우수한</a:t>
            </a:r>
            <a:r>
              <a:rPr lang="en-US" sz="24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교수진, 체계적인 교육과정, 다양한 자격증 취득 기회, </a:t>
            </a:r>
            <a:r>
              <a:rPr lang="en-US" sz="24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실무</a:t>
            </a:r>
            <a:r>
              <a:rPr lang="en-US" sz="24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중심의 프로그램들을 </a:t>
            </a:r>
            <a:r>
              <a:rPr lang="en-US" sz="24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통해</a:t>
            </a:r>
            <a:r>
              <a:rPr lang="en-US" sz="24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여러분은</a:t>
            </a:r>
            <a:r>
              <a:rPr lang="en-US" sz="24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사회복지 분야의 전문가로 성장할 수 있습니다.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우리와</a:t>
            </a:r>
            <a:r>
              <a:rPr lang="en-US" sz="24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함께 더 나은 사회를 만들어갈 준비가 되셨나요?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서정대학교</a:t>
            </a:r>
            <a:r>
              <a:rPr lang="en-US" sz="24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사회복지과에서 여러분의 미래를 설계하세요.</a:t>
            </a:r>
            <a:endParaRPr lang="en-US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E4519B8-5A92-4A71-839B-E331F748B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0" r="10362"/>
          <a:stretch/>
        </p:blipFill>
        <p:spPr>
          <a:xfrm>
            <a:off x="793789" y="4715339"/>
            <a:ext cx="3307050" cy="31208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FED6B4E-9C04-433D-8D50-1B0DD1752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695" y="4715339"/>
            <a:ext cx="3302847" cy="312086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4E75392-8804-4656-BEA6-54BD7A2996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1" t="3560" r="26501" b="1063"/>
          <a:stretch/>
        </p:blipFill>
        <p:spPr>
          <a:xfrm>
            <a:off x="4188147" y="4715339"/>
            <a:ext cx="3137173" cy="312086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C7FD065-FE1B-4C79-A3F4-C9CF22B807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07" t="-733" r="9248" b="733"/>
          <a:stretch/>
        </p:blipFill>
        <p:spPr>
          <a:xfrm>
            <a:off x="10794916" y="4715339"/>
            <a:ext cx="3172293" cy="31208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F2E0A55-7A86-4805-88B4-CED9DA67C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972" r="1721" b="4983"/>
          <a:stretch/>
        </p:blipFill>
        <p:spPr>
          <a:xfrm>
            <a:off x="130628" y="170822"/>
            <a:ext cx="14369143" cy="805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AF4019E-2653-4D32-86BD-EB9D9FA25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951" y="294367"/>
            <a:ext cx="3109229" cy="920576"/>
          </a:xfrm>
          <a:prstGeom prst="rect">
            <a:avLst/>
          </a:prstGeom>
        </p:spPr>
      </p:pic>
      <p:sp>
        <p:nvSpPr>
          <p:cNvPr id="5" name="Text 5">
            <a:extLst>
              <a:ext uri="{FF2B5EF4-FFF2-40B4-BE49-F238E27FC236}">
                <a16:creationId xmlns:a16="http://schemas.microsoft.com/office/drawing/2014/main" id="{EE11EE28-35B0-40EF-9DD1-1359DF157F23}"/>
              </a:ext>
            </a:extLst>
          </p:cNvPr>
          <p:cNvSpPr/>
          <p:nvPr/>
        </p:nvSpPr>
        <p:spPr>
          <a:xfrm>
            <a:off x="4859674" y="6477918"/>
            <a:ext cx="5903805" cy="1355074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50"/>
              </a:lnSpc>
            </a:pPr>
            <a:r>
              <a:rPr lang="ko-KR" altLang="en-US" sz="6000" b="1" dirty="0">
                <a:solidFill>
                  <a:srgbClr val="61615C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수고하셨습니다</a:t>
            </a:r>
            <a:endParaRPr lang="en-US" b="1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4334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538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1. </a:t>
            </a:r>
            <a:r>
              <a:rPr lang="en-US" sz="44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교수진</a:t>
            </a: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소개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57713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서정대학교 사회복지과의 교수진은 각 분야에서 풍부한 경험과 전문성을 갖춘 분들로 구성되어 있습니다. 우리 교수진은 학생들의 학문적 성장뿐만 아니라 실무 능력 향상을 위해 최선을 </a:t>
            </a:r>
            <a:r>
              <a:rPr lang="en-US" sz="23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다하고</a:t>
            </a:r>
            <a:r>
              <a:rPr lang="en-US" sz="23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</a:p>
          <a:p>
            <a:pPr marL="0" indent="0">
              <a:lnSpc>
                <a:spcPts val="2850"/>
              </a:lnSpc>
              <a:buNone/>
            </a:pPr>
            <a:r>
              <a:rPr lang="en-US" sz="23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있습니다</a:t>
            </a:r>
            <a:r>
              <a:rPr lang="en-US" sz="23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. 교수님들의 다양한 연구 분야와 현장 경험은 여러분의 학습에 큰 도움이 될 것입니다.</a:t>
            </a:r>
            <a:endParaRPr lang="en-US" sz="23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257A3FB-25BC-4429-A653-E30C74344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47" y="2776547"/>
            <a:ext cx="11836958" cy="52393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92870" y="601225"/>
            <a:ext cx="64918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2. 2025학년도 교육과정 안내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4392870" y="1518345"/>
            <a:ext cx="92022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서정대학교 사회복지과의 교육과정은 이론과 실무를 균형 있게 학습할 수 있도록 설계되었습니다. 학생들은 사회복지의 기초부터 전문적인 내용까지 체계적으로 학습하게 됩니다. </a:t>
            </a: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또한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현장실습을 통해 실제 사회복지 현장을 경험할 수 있는 기회를 제공합니다.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CF87B9E-5786-4371-9415-61EC07955011}"/>
              </a:ext>
            </a:extLst>
          </p:cNvPr>
          <p:cNvGrpSpPr/>
          <p:nvPr/>
        </p:nvGrpSpPr>
        <p:grpSpPr>
          <a:xfrm>
            <a:off x="4516303" y="3369170"/>
            <a:ext cx="9078782" cy="3473756"/>
            <a:chOff x="6365200" y="4072295"/>
            <a:chExt cx="7471411" cy="2952631"/>
          </a:xfrm>
        </p:grpSpPr>
        <p:sp>
          <p:nvSpPr>
            <p:cNvPr id="5" name="Shape 2"/>
            <p:cNvSpPr/>
            <p:nvPr/>
          </p:nvSpPr>
          <p:spPr>
            <a:xfrm>
              <a:off x="6605111" y="4072295"/>
              <a:ext cx="37625" cy="2952631"/>
            </a:xfrm>
            <a:prstGeom prst="roundRect">
              <a:avLst>
                <a:gd name="adj" fmla="val 111628"/>
              </a:avLst>
            </a:prstGeom>
            <a:solidFill>
              <a:srgbClr val="D6D0D0"/>
            </a:solidFill>
            <a:ln/>
          </p:spPr>
        </p:sp>
        <p:sp>
          <p:nvSpPr>
            <p:cNvPr id="6" name="Shape 3"/>
            <p:cNvSpPr/>
            <p:nvPr/>
          </p:nvSpPr>
          <p:spPr>
            <a:xfrm>
              <a:off x="6883680" y="4567356"/>
              <a:ext cx="793790" cy="30480"/>
            </a:xfrm>
            <a:prstGeom prst="roundRect">
              <a:avLst>
                <a:gd name="adj" fmla="val 111628"/>
              </a:avLst>
            </a:prstGeom>
            <a:solidFill>
              <a:srgbClr val="D6D0D0"/>
            </a:solidFill>
            <a:ln/>
          </p:spPr>
        </p:sp>
        <p:sp>
          <p:nvSpPr>
            <p:cNvPr id="7" name="Shape 4"/>
            <p:cNvSpPr/>
            <p:nvPr/>
          </p:nvSpPr>
          <p:spPr>
            <a:xfrm>
              <a:off x="6365200" y="4327446"/>
              <a:ext cx="510302" cy="510302"/>
            </a:xfrm>
            <a:prstGeom prst="roundRect">
              <a:avLst>
                <a:gd name="adj" fmla="val 6667"/>
              </a:avLst>
            </a:prstGeom>
            <a:solidFill>
              <a:srgbClr val="F0EAEA"/>
            </a:solidFill>
            <a:ln/>
          </p:spPr>
        </p:sp>
        <p:sp>
          <p:nvSpPr>
            <p:cNvPr id="8" name="Text 5"/>
            <p:cNvSpPr/>
            <p:nvPr/>
          </p:nvSpPr>
          <p:spPr>
            <a:xfrm>
              <a:off x="6542961" y="4412456"/>
              <a:ext cx="154781" cy="3402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650"/>
                </a:lnSpc>
                <a:buNone/>
              </a:pPr>
              <a:r>
                <a:rPr lang="en-US" sz="26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 Semi Bold" pitchFamily="34" charset="-120"/>
                </a:rPr>
                <a:t>1</a:t>
              </a:r>
              <a:endParaRPr lang="en-US" sz="26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Text 6"/>
            <p:cNvSpPr/>
            <p:nvPr/>
          </p:nvSpPr>
          <p:spPr>
            <a:xfrm>
              <a:off x="7867888" y="4299109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 Semi Bold" pitchFamily="34" charset="-120"/>
                </a:rPr>
                <a:t>1학년</a:t>
              </a:r>
              <a:endParaRPr lang="en-US" sz="2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7867888" y="4789527"/>
              <a:ext cx="5968722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1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학기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- </a:t>
              </a:r>
              <a:r>
                <a:rPr lang="en-US" sz="1750" dirty="0" err="1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사회복지학개론</a:t>
              </a: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, 인간행동과 사회환경 등 기초과목 학습</a:t>
              </a: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Shape 8"/>
            <p:cNvSpPr/>
            <p:nvPr/>
          </p:nvSpPr>
          <p:spPr>
            <a:xfrm>
              <a:off x="6845022" y="6101120"/>
              <a:ext cx="793790" cy="30480"/>
            </a:xfrm>
            <a:prstGeom prst="roundRect">
              <a:avLst>
                <a:gd name="adj" fmla="val 111628"/>
              </a:avLst>
            </a:prstGeom>
            <a:solidFill>
              <a:srgbClr val="D6D0D0"/>
            </a:solidFill>
            <a:ln/>
          </p:spPr>
        </p:sp>
        <p:sp>
          <p:nvSpPr>
            <p:cNvPr id="12" name="Shape 9"/>
            <p:cNvSpPr/>
            <p:nvPr/>
          </p:nvSpPr>
          <p:spPr>
            <a:xfrm>
              <a:off x="6365200" y="5861209"/>
              <a:ext cx="510302" cy="510302"/>
            </a:xfrm>
            <a:prstGeom prst="roundRect">
              <a:avLst>
                <a:gd name="adj" fmla="val 6667"/>
              </a:avLst>
            </a:prstGeom>
            <a:solidFill>
              <a:srgbClr val="F0EAEA"/>
            </a:solidFill>
            <a:ln/>
          </p:spPr>
        </p:sp>
        <p:sp>
          <p:nvSpPr>
            <p:cNvPr id="13" name="Text 10"/>
            <p:cNvSpPr/>
            <p:nvPr/>
          </p:nvSpPr>
          <p:spPr>
            <a:xfrm>
              <a:off x="6506051" y="5946219"/>
              <a:ext cx="228600" cy="3402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650"/>
                </a:lnSpc>
                <a:buNone/>
              </a:pPr>
              <a:r>
                <a:rPr lang="en-US" sz="26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 Semi Bold" pitchFamily="34" charset="-120"/>
                </a:rPr>
                <a:t>2</a:t>
              </a:r>
              <a:endParaRPr lang="en-US" sz="26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4" name="Text 11"/>
            <p:cNvSpPr/>
            <p:nvPr/>
          </p:nvSpPr>
          <p:spPr>
            <a:xfrm>
              <a:off x="7867888" y="5832872"/>
              <a:ext cx="2835235" cy="3543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750"/>
                </a:lnSpc>
                <a:buNone/>
              </a:pPr>
              <a:r>
                <a:rPr lang="en-US" sz="220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 Semi Bold" pitchFamily="34" charset="-120"/>
                </a:rPr>
                <a:t>2학년</a:t>
              </a:r>
              <a:endParaRPr lang="en-US" sz="2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5" name="Text 12"/>
            <p:cNvSpPr/>
            <p:nvPr/>
          </p:nvSpPr>
          <p:spPr>
            <a:xfrm>
              <a:off x="7867889" y="6208989"/>
              <a:ext cx="5968722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1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학기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-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조사론</a:t>
              </a: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, </a:t>
              </a:r>
              <a:r>
                <a:rPr lang="en-US" sz="1750" dirty="0" err="1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실천론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기술론</a:t>
              </a: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 등 </a:t>
              </a:r>
              <a:r>
                <a:rPr lang="en-US" sz="1750" dirty="0" err="1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심화과목</a:t>
              </a: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 </a:t>
              </a:r>
              <a:r>
                <a:rPr lang="en-US" sz="1750" dirty="0" err="1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학습</a:t>
              </a: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및 사회복지현장실습준비</a:t>
              </a:r>
              <a:r>
                <a:rPr 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 </a:t>
              </a: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Text 7">
              <a:extLst>
                <a:ext uri="{FF2B5EF4-FFF2-40B4-BE49-F238E27FC236}">
                  <a16:creationId xmlns:a16="http://schemas.microsoft.com/office/drawing/2014/main" id="{0A4180AB-DF70-489B-8109-F1AAB0851B75}"/>
                </a:ext>
              </a:extLst>
            </p:cNvPr>
            <p:cNvSpPr/>
            <p:nvPr/>
          </p:nvSpPr>
          <p:spPr>
            <a:xfrm>
              <a:off x="7867889" y="5206717"/>
              <a:ext cx="5968722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2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학기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-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청소년지도사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or 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평생교육사 전공 선택에 따라 분반</a:t>
              </a: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" name="Text 7">
              <a:extLst>
                <a:ext uri="{FF2B5EF4-FFF2-40B4-BE49-F238E27FC236}">
                  <a16:creationId xmlns:a16="http://schemas.microsoft.com/office/drawing/2014/main" id="{AD2B9FE4-2DB6-4012-BB10-0D76973C8D95}"/>
                </a:ext>
              </a:extLst>
            </p:cNvPr>
            <p:cNvSpPr/>
            <p:nvPr/>
          </p:nvSpPr>
          <p:spPr>
            <a:xfrm>
              <a:off x="7867889" y="6593679"/>
              <a:ext cx="5968722" cy="36290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850"/>
                </a:lnSpc>
                <a:buNone/>
              </a:pP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2</a:t>
              </a:r>
              <a:r>
                <a:rPr lang="ko-KR" altLang="en-US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학기 </a:t>
              </a:r>
              <a:r>
                <a:rPr lang="en-US" altLang="ko-KR" sz="1750" dirty="0">
                  <a:solidFill>
                    <a:srgbClr val="61615C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Tomorrow" pitchFamily="34" charset="-120"/>
                </a:rPr>
                <a:t>-  </a:t>
              </a:r>
              <a:endParaRPr lang="en-US" sz="175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7E760CB-7494-42A4-BA73-62236C6B9E7F}"/>
              </a:ext>
            </a:extLst>
          </p:cNvPr>
          <p:cNvSpPr/>
          <p:nvPr/>
        </p:nvSpPr>
        <p:spPr>
          <a:xfrm>
            <a:off x="7110922" y="6332678"/>
            <a:ext cx="6668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법제론 </a:t>
            </a:r>
            <a:r>
              <a:rPr lang="ko-KR" altLang="en-US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정책론</a:t>
            </a:r>
            <a:r>
              <a:rPr lang="ko-KR" altLang="en-US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등 </a:t>
            </a:r>
            <a:r>
              <a:rPr lang="en-US" altLang="ko-KR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과목</a:t>
            </a:r>
            <a:r>
              <a:rPr lang="en-US" altLang="ko-KR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altLang="ko-KR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학습</a:t>
            </a:r>
            <a:r>
              <a:rPr lang="en-US" altLang="ko-KR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ko-KR" altLang="en-US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및 청소년</a:t>
            </a:r>
            <a:r>
              <a:rPr lang="en-US" altLang="ko-KR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(</a:t>
            </a:r>
            <a:r>
              <a:rPr lang="ko-KR" altLang="en-US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평생교육</a:t>
            </a:r>
            <a:r>
              <a:rPr lang="en-US" altLang="ko-KR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)</a:t>
            </a:r>
            <a:r>
              <a:rPr lang="ko-KR" altLang="en-US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현장실습준비 </a:t>
            </a:r>
            <a:endParaRPr lang="en-US" altLang="ko-KR" dirty="0">
              <a:solidFill>
                <a:srgbClr val="61615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omorrow" pitchFamily="34" charset="-120"/>
            </a:endParaRPr>
          </a:p>
          <a:p>
            <a:r>
              <a:rPr lang="ko-KR" altLang="en-US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전공심화 진학 상담</a:t>
            </a:r>
            <a:r>
              <a:rPr lang="en-US" altLang="ko-KR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65DB36C-642A-4056-A091-60EE45FFE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77" t="-2686" r="41221"/>
          <a:stretch/>
        </p:blipFill>
        <p:spPr>
          <a:xfrm>
            <a:off x="17102" y="-221696"/>
            <a:ext cx="3645021" cy="84506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94274" y="241221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3. </a:t>
            </a:r>
            <a:r>
              <a:rPr lang="en-US" sz="44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자격증</a:t>
            </a: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취득 기회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3355" y="349383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서정대학교 사회복지과에서는 다양한 자격증 취득의 기회를 제공합니다. 이러한 자격증은 졸업 후 취업과 전문성 향상에 큰 도움이 됩니다. 주요 취득 가능 자격증으로는 사회복지사 2급, 청소년지도사 2급, 평생교육사 2급이 있습니다.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014913"/>
            <a:ext cx="566976" cy="56697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58087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사회복지사 2급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3"/>
          <p:cNvSpPr/>
          <p:nvPr/>
        </p:nvSpPr>
        <p:spPr>
          <a:xfrm>
            <a:off x="793790" y="6299121"/>
            <a:ext cx="283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사회복지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전문가로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인정받는</a:t>
            </a:r>
            <a:endParaRPr lang="en-US" sz="1750" dirty="0">
              <a:solidFill>
                <a:srgbClr val="61615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omorrow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필수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자격증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5014913"/>
            <a:ext cx="566976" cy="56697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54704" y="58087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청소년지도사 2급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254704" y="6299121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 관련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기관에서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활동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할 수 있는 자격증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5014913"/>
            <a:ext cx="566976" cy="56697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715738" y="58087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평생교육사 2급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715738" y="629912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평생교육 프로그램 개발 및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운영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자격증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7B66A7C-8476-4B77-8828-8334C7756D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87" t="49201" r="687" b="27497"/>
          <a:stretch/>
        </p:blipFill>
        <p:spPr>
          <a:xfrm>
            <a:off x="-90435" y="-31622"/>
            <a:ext cx="14630400" cy="19621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51390" y="16383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1) </a:t>
            </a:r>
            <a:r>
              <a:rPr lang="en-US" sz="44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사회복지사</a:t>
            </a: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2급 자격증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4451390" y="2687241"/>
            <a:ext cx="93852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사회복지사 2급 자격증은 사회복지 분야에서 일하기 위한 기본적인 자격증입니다. 이 자격증을 취득하기 위해서는 필수 교과목과 선택 교과목을 이수해야 합니다. 우리 학과의 교육과정은 이 자격증 취득에 필요한 모든 과목을 포함하고 있습니다.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451390" y="4286250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</p:sp>
      <p:sp>
        <p:nvSpPr>
          <p:cNvPr id="6" name="Text 3"/>
          <p:cNvSpPr/>
          <p:nvPr/>
        </p:nvSpPr>
        <p:spPr>
          <a:xfrm>
            <a:off x="5075039" y="4286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전공 필수 교과목 (10개)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5075039" y="4776668"/>
            <a:ext cx="418242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사회복지학개론, 사회복지법제와 실천, 사회복지실천기술론, 사회복지실천론, 사회복지정책론, 사회복지조사론, </a:t>
            </a: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사회복지행정론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</a:t>
            </a:r>
            <a:r>
              <a:rPr lang="en-US" altLang="ko-KR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지역사회복지론</a:t>
            </a:r>
            <a:endParaRPr lang="en-US" sz="1750" dirty="0">
              <a:solidFill>
                <a:srgbClr val="61615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omorrow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인간행동과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사회환경, </a:t>
            </a:r>
          </a:p>
          <a:p>
            <a:pPr>
              <a:lnSpc>
                <a:spcPts val="2850"/>
              </a:lnSpc>
            </a:pPr>
            <a:r>
              <a:rPr lang="en-US" altLang="ko-KR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사회복지현장실습</a:t>
            </a:r>
            <a:r>
              <a:rPr lang="en-US" altLang="ko-KR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(160</a:t>
            </a: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시간</a:t>
            </a:r>
            <a:r>
              <a:rPr lang="en-US" altLang="ko-KR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)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257467" y="4286250"/>
            <a:ext cx="396835" cy="396835"/>
          </a:xfrm>
          <a:prstGeom prst="roundRect">
            <a:avLst>
              <a:gd name="adj" fmla="val 8574"/>
            </a:avLst>
          </a:prstGeom>
          <a:solidFill>
            <a:srgbClr val="F0EAEA"/>
          </a:solidFill>
          <a:ln/>
        </p:spPr>
      </p:sp>
      <p:sp>
        <p:nvSpPr>
          <p:cNvPr id="9" name="Text 6"/>
          <p:cNvSpPr/>
          <p:nvPr/>
        </p:nvSpPr>
        <p:spPr>
          <a:xfrm>
            <a:off x="9881116" y="4286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전공 선택 </a:t>
            </a:r>
            <a:r>
              <a:rPr lang="en-US" sz="22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교과목</a:t>
            </a: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(</a:t>
            </a:r>
            <a:r>
              <a:rPr lang="ko-KR" alt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선택 </a:t>
            </a: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7개)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881116" y="4776668"/>
            <a:ext cx="39556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자원봉사론</a:t>
            </a:r>
            <a:r>
              <a:rPr lang="en-US" altLang="ko-KR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가족복지론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정신건강론, 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장애인복지론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가족상담 및 가족치료,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노인복지론</a:t>
            </a:r>
            <a:r>
              <a:rPr lang="en-US" altLang="ko-KR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 </a:t>
            </a: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사례관리론</a:t>
            </a:r>
            <a:r>
              <a:rPr lang="en-US" altLang="ko-KR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</a:t>
            </a: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청소년복지론</a:t>
            </a:r>
            <a:endParaRPr lang="en-US" altLang="ko-KR" sz="1750" dirty="0">
              <a:solidFill>
                <a:srgbClr val="61615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Tomorrow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01DD963-6EEC-475D-A298-ECFDB1725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6" t="5603" r="32182" b="502"/>
          <a:stretch/>
        </p:blipFill>
        <p:spPr>
          <a:xfrm>
            <a:off x="0" y="0"/>
            <a:ext cx="403943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60" y="0"/>
            <a:ext cx="1463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902" y="1108115"/>
            <a:ext cx="58682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2) </a:t>
            </a:r>
            <a:r>
              <a:rPr lang="en-US" sz="44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청소년지도사</a:t>
            </a:r>
            <a:r>
              <a:rPr lang="en-US" sz="44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2급 자격증</a:t>
            </a:r>
            <a:endParaRPr lang="en-US" sz="44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072045"/>
            <a:ext cx="11579781" cy="1213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청소년지도사 2급 자격증은 청소년 관련 기관에서 일할 수 있는 자격을 부여합니다. 이 자격증을 통해 청소년 상담, 지도, 프로그램 개발 등의 업무를 수행할 수 있습니다. </a:t>
            </a: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우리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학과에서는 이 자격증 취득에 필요한 모든 과목을 제공하고 있습니다.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2998" y="3750469"/>
            <a:ext cx="3905287" cy="2941733"/>
          </a:xfrm>
          <a:prstGeom prst="roundRect">
            <a:avLst>
              <a:gd name="adj" fmla="val 1233"/>
            </a:avLst>
          </a:prstGeom>
          <a:solidFill>
            <a:srgbClr val="F0EAEA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39772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전공 필수 </a:t>
            </a:r>
            <a:r>
              <a:rPr lang="en-US" sz="22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교과목</a:t>
            </a: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(9개)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2902" y="4467701"/>
            <a:ext cx="3765383" cy="2154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청소년육성제도론</a:t>
            </a:r>
            <a:r>
              <a:rPr 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altLang="ko-KR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청소년지도방법론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</a:t>
            </a:r>
            <a:r>
              <a:rPr lang="ko-KR" altLang="en-US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청소년심리및</a:t>
            </a:r>
            <a:r>
              <a:rPr lang="ko-KR" alt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상담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</a:t>
            </a:r>
            <a:r>
              <a:rPr lang="ko-KR" alt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altLang="ko-KR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청소년문화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</a:t>
            </a:r>
            <a:r>
              <a:rPr 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</a:p>
          <a:p>
            <a:pPr>
              <a:lnSpc>
                <a:spcPts val="2850"/>
              </a:lnSpc>
            </a:pPr>
            <a:r>
              <a:rPr lang="en-US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청소년활동</a:t>
            </a:r>
            <a:r>
              <a:rPr 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 </a:t>
            </a:r>
            <a:r>
              <a:rPr lang="en-US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청소년복지</a:t>
            </a:r>
            <a:r>
              <a:rPr 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(</a:t>
            </a:r>
            <a:r>
              <a:rPr lang="ko-KR" alt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사회복지공통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)</a:t>
            </a:r>
            <a:r>
              <a:rPr 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</a:t>
            </a:r>
          </a:p>
          <a:p>
            <a:pPr>
              <a:lnSpc>
                <a:spcPts val="2850"/>
              </a:lnSpc>
            </a:pPr>
            <a:r>
              <a:rPr lang="en-US" altLang="ko-KR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청소년프로그램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altLang="ko-KR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개발과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ko-KR" alt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평가</a:t>
            </a:r>
            <a:r>
              <a:rPr 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</a:t>
            </a:r>
            <a:br>
              <a:rPr 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</a:br>
            <a:r>
              <a:rPr lang="ko-KR" altLang="en-US" sz="160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청소년문제와보호</a:t>
            </a:r>
            <a:r>
              <a:rPr lang="en-US" altLang="ko-KR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</a:t>
            </a:r>
            <a:r>
              <a:rPr lang="ko-KR" altLang="en-US" sz="16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청소년기관현장실습</a:t>
            </a:r>
            <a:endParaRPr 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729282" y="3750469"/>
            <a:ext cx="3708678" cy="2941733"/>
          </a:xfrm>
          <a:prstGeom prst="roundRect">
            <a:avLst>
              <a:gd name="adj" fmla="val 1233"/>
            </a:avLst>
          </a:prstGeom>
          <a:solidFill>
            <a:srgbClr val="F0EAEA"/>
          </a:solidFill>
          <a:ln/>
        </p:spPr>
      </p:sp>
      <p:sp>
        <p:nvSpPr>
          <p:cNvPr id="9" name="Text 6"/>
          <p:cNvSpPr/>
          <p:nvPr/>
        </p:nvSpPr>
        <p:spPr>
          <a:xfrm>
            <a:off x="4956096" y="39772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실습 요구사항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56096" y="4467701"/>
            <a:ext cx="32550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 관련 기관에서의 현장실습이 포함되어 있어 실제 경험을 쌓을 수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있습니다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.</a:t>
            </a:r>
          </a:p>
          <a:p>
            <a:pPr marL="0" indent="0">
              <a:lnSpc>
                <a:spcPts val="2850"/>
              </a:lnSpc>
              <a:buNone/>
            </a:pPr>
            <a:b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</a:b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현장실습 </a:t>
            </a:r>
            <a:r>
              <a:rPr lang="en-US" altLang="ko-KR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130</a:t>
            </a: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시간</a:t>
            </a:r>
            <a:b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</a:b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664773" y="3750469"/>
            <a:ext cx="3708678" cy="2871395"/>
          </a:xfrm>
          <a:prstGeom prst="roundRect">
            <a:avLst>
              <a:gd name="adj" fmla="val 1233"/>
            </a:avLst>
          </a:prstGeom>
          <a:solidFill>
            <a:srgbClr val="F0EAEA"/>
          </a:solidFill>
          <a:ln/>
        </p:spPr>
      </p:sp>
      <p:sp>
        <p:nvSpPr>
          <p:cNvPr id="12" name="Text 9"/>
          <p:cNvSpPr/>
          <p:nvPr/>
        </p:nvSpPr>
        <p:spPr>
          <a:xfrm>
            <a:off x="8891588" y="39772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취업 기회</a:t>
            </a:r>
            <a:endParaRPr lang="en-US" sz="2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891588" y="4467701"/>
            <a:ext cx="32550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청소년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en-US" sz="17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상담</a:t>
            </a:r>
            <a:r>
              <a:rPr lang="ko-KR" alt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센터</a:t>
            </a:r>
            <a:r>
              <a:rPr lang="en-US" sz="17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, 청소년 수련관, 학교, 복지관 등 다양한 기관에서 활동할 수 있습니다.</a:t>
            </a:r>
            <a:endParaRPr lang="en-US" sz="17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569" y="597694"/>
            <a:ext cx="5289709" cy="661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4. </a:t>
            </a:r>
            <a:r>
              <a:rPr lang="en-US" sz="41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실습</a:t>
            </a:r>
            <a:r>
              <a:rPr lang="en-US" sz="41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 안내</a:t>
            </a:r>
            <a:endParaRPr lang="en-US" sz="4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 1"/>
          <p:cNvSpPr/>
          <p:nvPr/>
        </p:nvSpPr>
        <p:spPr>
          <a:xfrm>
            <a:off x="773430" y="1385769"/>
            <a:ext cx="13149262" cy="676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서정대학교 사회복지과에서는 학생들의 실무 능력 향상을 위해 다양한 실습 기회를 제공하고 있습니다. 실습은 이론적 지식을 실제 현장에서 적용해볼 수 있는 중요한 과정입니다. 우리 학과는 다양한 사회복지 기관, 청소년 기관, 평생교육 기관과의 협력을 통해 학생들에게 풍부한 실습 경험을 제공합니다.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11" y="2596991"/>
            <a:ext cx="1627108" cy="121908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67520" y="3146108"/>
            <a:ext cx="120372" cy="423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1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 3"/>
          <p:cNvSpPr/>
          <p:nvPr/>
        </p:nvSpPr>
        <p:spPr>
          <a:xfrm>
            <a:off x="5052893" y="2808565"/>
            <a:ext cx="264485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현장 실습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4"/>
          <p:cNvSpPr/>
          <p:nvPr/>
        </p:nvSpPr>
        <p:spPr>
          <a:xfrm>
            <a:off x="5052893" y="3266003"/>
            <a:ext cx="2669858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실제 사회복지 현장에서의 경험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894183" y="3832979"/>
            <a:ext cx="8942784" cy="11430"/>
          </a:xfrm>
          <a:prstGeom prst="roundRect">
            <a:avLst>
              <a:gd name="adj" fmla="val 277681"/>
            </a:avLst>
          </a:prstGeom>
          <a:solidFill>
            <a:srgbClr val="D6D0D0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657" y="3868936"/>
            <a:ext cx="3254335" cy="121908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938826" y="4266962"/>
            <a:ext cx="177760" cy="423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2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866567" y="4080510"/>
            <a:ext cx="264485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사례 연구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893891" y="4541177"/>
            <a:ext cx="3199805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실제 사례를 통한 문제 해결 능력 향상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707856" y="5104924"/>
            <a:ext cx="8129111" cy="11430"/>
          </a:xfrm>
          <a:prstGeom prst="roundRect">
            <a:avLst>
              <a:gd name="adj" fmla="val 277681"/>
            </a:avLst>
          </a:prstGeom>
          <a:solidFill>
            <a:srgbClr val="D6D0D0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984" y="5140881"/>
            <a:ext cx="4881562" cy="121908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939421" y="5538907"/>
            <a:ext cx="176689" cy="423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3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680121" y="5352455"/>
            <a:ext cx="264485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프로젝트 기반 학습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680121" y="5809893"/>
            <a:ext cx="2958346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ko-KR" altLang="en-US" sz="16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맑은 고딕 Semilight" panose="020B0502040204020203" pitchFamily="50" charset="-127"/>
              </a:rPr>
              <a:t>실습 세미나를 통한 실무능력 향상 지원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6521410" y="6376868"/>
            <a:ext cx="7315557" cy="11430"/>
          </a:xfrm>
          <a:prstGeom prst="roundRect">
            <a:avLst>
              <a:gd name="adj" fmla="val 277681"/>
            </a:avLst>
          </a:prstGeom>
          <a:solidFill>
            <a:srgbClr val="D6D0D0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30" y="6412825"/>
            <a:ext cx="6508790" cy="121908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938826" y="6810851"/>
            <a:ext cx="177760" cy="423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4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493794" y="6624399"/>
            <a:ext cx="231290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ko-KR" altLang="en-US" sz="20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현장실습 방문 지도</a:t>
            </a:r>
            <a:endParaRPr lang="en-US" sz="2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493794" y="7081838"/>
            <a:ext cx="2312908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현장</a:t>
            </a:r>
            <a:r>
              <a:rPr lang="en-US" sz="16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 </a:t>
            </a:r>
            <a:r>
              <a:rPr lang="ko-KR" altLang="en-US" sz="1650" dirty="0">
                <a:solidFill>
                  <a:srgbClr val="61615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" pitchFamily="34" charset="-120"/>
              </a:rPr>
              <a:t>실습 기관에 책임지도 교수가 방문하여 지원</a:t>
            </a:r>
            <a:endParaRPr lang="en-US" sz="16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569" y="597694"/>
            <a:ext cx="5289709" cy="661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5. </a:t>
            </a:r>
            <a:r>
              <a:rPr lang="ko-KR" altLang="en-US" sz="41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수강신청 안내</a:t>
            </a:r>
            <a:r>
              <a:rPr lang="en-US" altLang="ko-KR" sz="41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(</a:t>
            </a:r>
            <a:r>
              <a:rPr lang="ko-KR" altLang="en-US" sz="4150" dirty="0" err="1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분반명</a:t>
            </a:r>
            <a:r>
              <a:rPr lang="en-US" altLang="ko-KR" sz="4150" dirty="0">
                <a:solidFill>
                  <a:srgbClr val="1D1D1B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omorrow Semi Bold" pitchFamily="34" charset="-120"/>
              </a:rPr>
              <a:t>)</a:t>
            </a:r>
            <a:endParaRPr lang="en-US" sz="4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D749EFD1-65F9-4F1B-8CAB-EDC5169AA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78572"/>
              </p:ext>
            </p:extLst>
          </p:nvPr>
        </p:nvGraphicFramePr>
        <p:xfrm>
          <a:off x="1747080" y="1632527"/>
          <a:ext cx="11136240" cy="55164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84060">
                  <a:extLst>
                    <a:ext uri="{9D8B030D-6E8A-4147-A177-3AD203B41FA5}">
                      <a16:colId xmlns:a16="http://schemas.microsoft.com/office/drawing/2014/main" val="2940420679"/>
                    </a:ext>
                  </a:extLst>
                </a:gridCol>
                <a:gridCol w="2784060">
                  <a:extLst>
                    <a:ext uri="{9D8B030D-6E8A-4147-A177-3AD203B41FA5}">
                      <a16:colId xmlns:a16="http://schemas.microsoft.com/office/drawing/2014/main" val="3631345474"/>
                    </a:ext>
                  </a:extLst>
                </a:gridCol>
                <a:gridCol w="2784060">
                  <a:extLst>
                    <a:ext uri="{9D8B030D-6E8A-4147-A177-3AD203B41FA5}">
                      <a16:colId xmlns:a16="http://schemas.microsoft.com/office/drawing/2014/main" val="2840908965"/>
                    </a:ext>
                  </a:extLst>
                </a:gridCol>
                <a:gridCol w="2784060">
                  <a:extLst>
                    <a:ext uri="{9D8B030D-6E8A-4147-A177-3AD203B41FA5}">
                      <a16:colId xmlns:a16="http://schemas.microsoft.com/office/drawing/2014/main" val="1377005364"/>
                    </a:ext>
                  </a:extLst>
                </a:gridCol>
              </a:tblGrid>
              <a:tr h="919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파주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60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양지리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69</a:t>
                      </a:r>
                      <a:endParaRPr lang="ko-KR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9474855"/>
                  </a:ext>
                </a:extLst>
              </a:tr>
              <a:tr h="919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호원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62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강서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70</a:t>
                      </a:r>
                      <a:endParaRPr lang="ko-KR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292510"/>
                  </a:ext>
                </a:extLst>
              </a:tr>
              <a:tr h="919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광명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64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성북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71</a:t>
                      </a:r>
                      <a:endParaRPr lang="ko-KR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574824"/>
                  </a:ext>
                </a:extLst>
              </a:tr>
              <a:tr h="919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 err="1"/>
                        <a:t>망월사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(</a:t>
                      </a:r>
                      <a:r>
                        <a:rPr lang="ko-KR" altLang="en-US" sz="4000" dirty="0"/>
                        <a:t>미정</a:t>
                      </a:r>
                      <a:r>
                        <a:rPr lang="en-US" altLang="ko-KR" sz="4000" dirty="0"/>
                        <a:t>)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양천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74</a:t>
                      </a:r>
                      <a:endParaRPr lang="ko-KR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0765354"/>
                  </a:ext>
                </a:extLst>
              </a:tr>
              <a:tr h="9194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4000" dirty="0" err="1"/>
                        <a:t>오뚜기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66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은평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75</a:t>
                      </a:r>
                      <a:endParaRPr lang="ko-KR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170588"/>
                  </a:ext>
                </a:extLst>
              </a:tr>
              <a:tr h="9194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dirty="0"/>
                        <a:t>백호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4000" dirty="0"/>
                        <a:t>67</a:t>
                      </a:r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4204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3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360" y="0"/>
            <a:ext cx="1463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10459" y="1983124"/>
            <a:ext cx="663571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10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6. </a:t>
            </a:r>
            <a:r>
              <a:rPr lang="en-US" sz="41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직장인과</a:t>
            </a:r>
            <a:r>
              <a:rPr lang="en-US" sz="4100" dirty="0">
                <a:latin typeface="맑은 고딕" panose="020B0503020000020004" pitchFamily="50" charset="-127"/>
                <a:ea typeface="맑은 고딕" panose="020B0503020000020004" pitchFamily="50" charset="-127"/>
                <a:cs typeface="Barlow Bold" pitchFamily="34" charset="-120"/>
              </a:rPr>
              <a:t> 사업자의 주요 서류</a:t>
            </a:r>
            <a:endParaRPr lang="en-US" sz="4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3241817"/>
            <a:ext cx="1165074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직장인과 사업자는 각기 다른 유형의 직업군으로, 각자의 특성에 </a:t>
            </a:r>
            <a:r>
              <a:rPr lang="en-US" sz="280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맞는</a:t>
            </a:r>
            <a:r>
              <a:rPr lang="en-US" sz="28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   </a:t>
            </a:r>
            <a:r>
              <a:rPr lang="en-US" sz="2800" dirty="0" err="1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서류를</a:t>
            </a:r>
            <a:r>
              <a:rPr lang="en-US" sz="28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   제출해야 합니다. 산업체 위탁 등록 학생인 직장인과 사업자의 주요 서류들을 살펴보고, 이직자의 경우 어떤 서류 제출이 필요한지 자세히 알아보겠습니다</a:t>
            </a:r>
            <a:r>
              <a:rPr lang="en-US" sz="1700" dirty="0">
                <a:solidFill>
                  <a:srgbClr val="272525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Montserrat" pitchFamily="34" charset="-120"/>
              </a:rPr>
              <a:t>.</a:t>
            </a:r>
            <a:endParaRPr lang="en-US" sz="17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1219</Words>
  <Application>Microsoft Office PowerPoint</Application>
  <PresentationFormat>사용자 지정</PresentationFormat>
  <Paragraphs>176</Paragraphs>
  <Slides>17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6" baseType="lpstr">
      <vt:lpstr>Tomorrow</vt:lpstr>
      <vt:lpstr>Arial</vt:lpstr>
      <vt:lpstr>함초롬돋움</vt:lpstr>
      <vt:lpstr>맑은 고딕</vt:lpstr>
      <vt:lpstr>Tomorrow Semi Bold</vt:lpstr>
      <vt:lpstr>Barlow Bold</vt:lpstr>
      <vt:lpstr>맑은 고딕 Semilight</vt:lpstr>
      <vt:lpstr>Montserrat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</cp:lastModifiedBy>
  <cp:revision>42</cp:revision>
  <dcterms:created xsi:type="dcterms:W3CDTF">2025-01-04T04:02:15Z</dcterms:created>
  <dcterms:modified xsi:type="dcterms:W3CDTF">2025-01-10T05:09:47Z</dcterms:modified>
</cp:coreProperties>
</file>